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Kanit"/>
      <p:regular r:id="rId17"/>
    </p:embeddedFont>
    <p:embeddedFont>
      <p:font typeface="Kanit"/>
      <p:regular r:id="rId18"/>
    </p:embeddedFont>
    <p:embeddedFont>
      <p:font typeface="Kanit"/>
      <p:regular r:id="rId19"/>
    </p:embeddedFont>
    <p:embeddedFont>
      <p:font typeface="Kanit"/>
      <p:regular r:id="rId20"/>
    </p:embeddedFont>
    <p:embeddedFont>
      <p:font typeface="Martel Sans Light"/>
      <p:regular r:id="rId21"/>
    </p:embeddedFont>
    <p:embeddedFont>
      <p:font typeface="Martel Sans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7-1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Customer Shopping Behavior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3,900 purchases • 18 features • Goal: uncover spending, segments, preferences, subscriptions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63541"/>
            <a:ext cx="708243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Business Recommendations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846308"/>
            <a:ext cx="3059192" cy="2123242"/>
          </a:xfrm>
          <a:prstGeom prst="roundRect">
            <a:avLst>
              <a:gd name="adj" fmla="val 1691"/>
            </a:avLst>
          </a:prstGeom>
          <a:solidFill>
            <a:srgbClr val="2F2B54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3085624"/>
            <a:ext cx="258056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77039" y="3581162"/>
            <a:ext cx="258056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Promote exclusive subscriber benefits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4136231" y="2846308"/>
            <a:ext cx="3059311" cy="2123242"/>
          </a:xfrm>
          <a:prstGeom prst="roundRect">
            <a:avLst>
              <a:gd name="adj" fmla="val 1691"/>
            </a:avLst>
          </a:prstGeom>
          <a:solidFill>
            <a:srgbClr val="2F2B54"/>
          </a:solidFill>
          <a:ln/>
        </p:spPr>
      </p:sp>
      <p:sp>
        <p:nvSpPr>
          <p:cNvPr id="7" name="Text 5"/>
          <p:cNvSpPr/>
          <p:nvPr/>
        </p:nvSpPr>
        <p:spPr>
          <a:xfrm>
            <a:off x="4375547" y="3085624"/>
            <a:ext cx="258068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375547" y="3581162"/>
            <a:ext cx="258068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Reward repeat buyers to shift to Loyal segment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34858" y="2846308"/>
            <a:ext cx="3059192" cy="2123242"/>
          </a:xfrm>
          <a:prstGeom prst="roundRect">
            <a:avLst>
              <a:gd name="adj" fmla="val 1691"/>
            </a:avLst>
          </a:prstGeom>
          <a:solidFill>
            <a:srgbClr val="2F2B54"/>
          </a:solidFill>
          <a:ln/>
        </p:spPr>
      </p:sp>
      <p:sp>
        <p:nvSpPr>
          <p:cNvPr id="10" name="Text 8"/>
          <p:cNvSpPr/>
          <p:nvPr/>
        </p:nvSpPr>
        <p:spPr>
          <a:xfrm>
            <a:off x="7674173" y="3085624"/>
            <a:ext cx="258056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Review Discounts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74173" y="3581162"/>
            <a:ext cx="258056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Balance sales uplift with margin control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10733365" y="2846308"/>
            <a:ext cx="3059311" cy="2123242"/>
          </a:xfrm>
          <a:prstGeom prst="roundRect">
            <a:avLst>
              <a:gd name="adj" fmla="val 1691"/>
            </a:avLst>
          </a:prstGeom>
          <a:solidFill>
            <a:srgbClr val="2F2B54"/>
          </a:solidFill>
          <a:ln/>
        </p:spPr>
      </p:sp>
      <p:sp>
        <p:nvSpPr>
          <p:cNvPr id="13" name="Text 11"/>
          <p:cNvSpPr/>
          <p:nvPr/>
        </p:nvSpPr>
        <p:spPr>
          <a:xfrm>
            <a:off x="10972681" y="3085624"/>
            <a:ext cx="258068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972681" y="3581162"/>
            <a:ext cx="258068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Feature top-rated &amp; best-selling items in campaigns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837724" y="5208865"/>
            <a:ext cx="12954952" cy="1357193"/>
          </a:xfrm>
          <a:prstGeom prst="roundRect">
            <a:avLst>
              <a:gd name="adj" fmla="val 2646"/>
            </a:avLst>
          </a:prstGeom>
          <a:solidFill>
            <a:srgbClr val="2F2B54"/>
          </a:solidFill>
          <a:ln/>
        </p:spPr>
      </p:sp>
      <p:sp>
        <p:nvSpPr>
          <p:cNvPr id="16" name="Text 14"/>
          <p:cNvSpPr/>
          <p:nvPr/>
        </p:nvSpPr>
        <p:spPr>
          <a:xfrm>
            <a:off x="1077039" y="54481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77039" y="5943719"/>
            <a:ext cx="124763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Focus on high-revenue age groups &amp; express-shipping users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3017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Dataset Summary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393162"/>
            <a:ext cx="2329934" cy="2506266"/>
          </a:xfrm>
          <a:prstGeom prst="roundRect">
            <a:avLst>
              <a:gd name="adj" fmla="val 1541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3632478"/>
            <a:ext cx="185130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Scope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4128016"/>
            <a:ext cx="18513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Rows: 3,900 • Columns: 18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893373" y="3393162"/>
            <a:ext cx="2329934" cy="2506266"/>
          </a:xfrm>
          <a:prstGeom prst="roundRect">
            <a:avLst>
              <a:gd name="adj" fmla="val 1541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9132689" y="3632478"/>
            <a:ext cx="185130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132689" y="4128016"/>
            <a:ext cx="185130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Demographics, purchase details, behavior flags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1462623" y="3393162"/>
            <a:ext cx="2329934" cy="2506266"/>
          </a:xfrm>
          <a:prstGeom prst="roundRect">
            <a:avLst>
              <a:gd name="adj" fmla="val 1541"/>
            </a:avLst>
          </a:prstGeom>
          <a:solidFill>
            <a:srgbClr val="2F2B54"/>
          </a:solidFill>
          <a:ln/>
        </p:spPr>
      </p:sp>
      <p:sp>
        <p:nvSpPr>
          <p:cNvPr id="11" name="Text 8"/>
          <p:cNvSpPr/>
          <p:nvPr/>
        </p:nvSpPr>
        <p:spPr>
          <a:xfrm>
            <a:off x="11701939" y="3632478"/>
            <a:ext cx="185130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Missing Data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701939" y="4128016"/>
            <a:ext cx="18513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37 missing values in Review Rating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892623"/>
            <a:ext cx="686395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 Preparation in Python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4075390"/>
            <a:ext cx="906066" cy="5599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42993" y="40753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Explore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042993" y="4570928"/>
            <a:ext cx="29135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df.info() and .describe()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5776" y="4075390"/>
            <a:ext cx="906066" cy="5599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61046" y="40753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Impute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461046" y="4570928"/>
            <a:ext cx="291357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Median rating by product category</a:t>
            </a:r>
            <a:endParaRPr lang="en-US" sz="18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3828" y="4075390"/>
            <a:ext cx="906066" cy="55995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879098" y="40753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Standardize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879098" y="4570928"/>
            <a:ext cx="291357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Rename columns to snake_case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1345049"/>
            <a:ext cx="4154686" cy="55395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83912" y="240137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Feature Engineering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3432" y="3374588"/>
            <a:ext cx="2600206" cy="609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583912" y="3674864"/>
            <a:ext cx="25392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Age Groups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5583912" y="4266128"/>
            <a:ext cx="253924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Binned customer ages → age_group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1882" y="3374588"/>
            <a:ext cx="2600206" cy="609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422362" y="3674864"/>
            <a:ext cx="25392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Frequency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422362" y="4266128"/>
            <a:ext cx="253924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purchase_frequency_days from timestamps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0332" y="3374588"/>
            <a:ext cx="2600325" cy="609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260812" y="3674864"/>
            <a:ext cx="25393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Redundancy Check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260812" y="4266128"/>
            <a:ext cx="253936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Dropped promo_code_used (redundant with discount_applied)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88787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Database Integration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95086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Loaded cleaned DataFrame into PostgreSQL for SQL analysis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04774"/>
            <a:ext cx="742199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SQL — Key Business Analyses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3187541"/>
            <a:ext cx="2388870" cy="147637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496312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5458658"/>
            <a:ext cx="41188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Compare total revenue: male vs female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5776" y="3187541"/>
            <a:ext cx="2388870" cy="14763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5776" y="4963120"/>
            <a:ext cx="383250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5776" y="5458658"/>
            <a:ext cx="41188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Discount used but spend above average</a:t>
            </a:r>
            <a:endParaRPr lang="en-US" sz="18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3828" y="3187541"/>
            <a:ext cx="2388870" cy="147637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3828" y="4963120"/>
            <a:ext cx="290083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Top Products by Rating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3828" y="5458658"/>
            <a:ext cx="41188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Top 5 products with highest average ratings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9933" y="1969175"/>
            <a:ext cx="7572375" cy="42910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396651" y="1072753"/>
            <a:ext cx="3871198" cy="1615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Shipping &amp; Subscription Insights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9396651" y="2845475"/>
            <a:ext cx="3871198" cy="1337905"/>
          </a:xfrm>
          <a:prstGeom prst="roundRect">
            <a:avLst>
              <a:gd name="adj" fmla="val 2053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02510" y="3051334"/>
            <a:ext cx="2153960" cy="269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Shipping Type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9602510" y="3460552"/>
            <a:ext cx="3459480" cy="516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Compare avg purchase amount: Standard vs Express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9396651" y="4323398"/>
            <a:ext cx="3871198" cy="1337905"/>
          </a:xfrm>
          <a:prstGeom prst="roundRect">
            <a:avLst>
              <a:gd name="adj" fmla="val 2053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602510" y="4529257"/>
            <a:ext cx="2153960" cy="269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Subscribers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9602510" y="4938474"/>
            <a:ext cx="3459480" cy="516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Compare avg spend &amp; total revenue: subscribers vs non-subscribers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9396651" y="5801320"/>
            <a:ext cx="3871198" cy="1337905"/>
          </a:xfrm>
          <a:prstGeom prst="roundRect">
            <a:avLst>
              <a:gd name="adj" fmla="val 2053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02510" y="6007179"/>
            <a:ext cx="2153960" cy="269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Repeat Buyers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9602510" y="6416397"/>
            <a:ext cx="3459480" cy="516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Customers with &gt;5 purchases → likelihood to subscribe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53308"/>
            <a:ext cx="708469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Product &amp; Discount Analysis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3836075"/>
            <a:ext cx="1392079" cy="17400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529007" y="3836075"/>
            <a:ext cx="380321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529007" y="4331613"/>
            <a:ext cx="463653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5 products with highest % of discounted purchases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743" y="3836075"/>
            <a:ext cx="1392079" cy="174009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156025" y="3836075"/>
            <a:ext cx="333767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Top Products per Category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156025" y="4331613"/>
            <a:ext cx="463665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Most purchased items within each category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945237"/>
            <a:ext cx="12954952" cy="56869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035355" y="4736402"/>
            <a:ext cx="2270893" cy="330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New</a:t>
            </a:r>
            <a:endParaRPr lang="en-US" sz="2050" dirty="0"/>
          </a:p>
        </p:txBody>
      </p:sp>
      <p:sp>
        <p:nvSpPr>
          <p:cNvPr id="4" name="Text 1"/>
          <p:cNvSpPr/>
          <p:nvPr/>
        </p:nvSpPr>
        <p:spPr>
          <a:xfrm>
            <a:off x="3035355" y="5166288"/>
            <a:ext cx="2270893" cy="84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0-1 purchases • low subscription likelihood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9411324" y="4649060"/>
            <a:ext cx="2270893" cy="330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Loyal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411324" y="5078947"/>
            <a:ext cx="2270893" cy="84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5+ purchases • high subscription likelihood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42055" y="1541594"/>
            <a:ext cx="2270893" cy="330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Returning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6242055" y="1971480"/>
            <a:ext cx="2270893" cy="84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2-4 purchases • medium subscription likelihood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37724" y="690133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Customer segmentation: New, Returning, Loyal — guides loyalty and subscription strategies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2026-02-15T14:40:54Z</dcterms:created>
  <dcterms:modified xsi:type="dcterms:W3CDTF">2026-02-15T14:40:54Z</dcterms:modified>
</cp:coreProperties>
</file>